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224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77850" y="1371600"/>
            <a:ext cx="8505952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77850" y="3228536"/>
            <a:ext cx="8509254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A9E3-7689-4C46-859B-4BEE9091CF39}" type="datetimeFigureOut">
              <a:rPr lang="en-US" smtClean="0"/>
              <a:pPr/>
              <a:t>12/24/2015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3919-7246-4D5E-B775-81F773E41E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A9E3-7689-4C46-859B-4BEE9091CF39}" type="datetimeFigureOut">
              <a:rPr lang="en-US" smtClean="0"/>
              <a:pPr/>
              <a:t>12/24/2015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3919-7246-4D5E-B775-81F773E41E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548" y="1316736"/>
            <a:ext cx="84201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548" y="2704664"/>
            <a:ext cx="84201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A9E3-7689-4C46-859B-4BEE9091CF39}" type="datetimeFigureOut">
              <a:rPr lang="en-US" smtClean="0"/>
              <a:pPr/>
              <a:t>12/24/2015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3919-7246-4D5E-B775-81F773E41E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920085"/>
            <a:ext cx="437515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920085"/>
            <a:ext cx="437515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A9E3-7689-4C46-859B-4BEE9091CF39}" type="datetimeFigureOut">
              <a:rPr lang="en-US" smtClean="0"/>
              <a:pPr/>
              <a:t>12/24/2015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3919-7246-4D5E-B775-81F773E41E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855248"/>
            <a:ext cx="4376870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2111" y="1859758"/>
            <a:ext cx="4378590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95300" y="2514600"/>
            <a:ext cx="4376870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514600"/>
            <a:ext cx="4378590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A9E3-7689-4C46-859B-4BEE9091CF39}" type="datetimeFigureOut">
              <a:rPr lang="en-US" smtClean="0"/>
              <a:pPr/>
              <a:t>12/24/2015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3919-7246-4D5E-B775-81F773E41E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9795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A9E3-7689-4C46-859B-4BEE9091CF39}" type="datetimeFigureOut">
              <a:rPr lang="en-US" smtClean="0"/>
              <a:pPr/>
              <a:t>12/24/2015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3919-7246-4D5E-B775-81F773E41E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A9E3-7689-4C46-859B-4BEE9091CF39}" type="datetimeFigureOut">
              <a:rPr lang="en-US" smtClean="0"/>
              <a:pPr/>
              <a:t>12/24/2015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3919-7246-4D5E-B775-81F773E41E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514352"/>
            <a:ext cx="29718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42950" y="1676400"/>
            <a:ext cx="29718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872971" y="1676400"/>
            <a:ext cx="5537729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A9E3-7689-4C46-859B-4BEE9091CF39}" type="datetimeFigureOut">
              <a:rPr lang="en-US" smtClean="0"/>
              <a:pPr/>
              <a:t>12/24/2015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3919-7246-4D5E-B775-81F773E41E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429566" y="1108077"/>
            <a:ext cx="569595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671145" y="5359769"/>
            <a:ext cx="168402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1176997"/>
            <a:ext cx="2397252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" y="2828785"/>
            <a:ext cx="239395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A9E3-7689-4C46-859B-4BEE9091CF39}" type="datetimeFigureOut">
              <a:rPr lang="en-US" smtClean="0"/>
              <a:pPr/>
              <a:t>12/24/2015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50300" y="6356351"/>
            <a:ext cx="660400" cy="365125"/>
          </a:xfrm>
        </p:spPr>
        <p:txBody>
          <a:bodyPr/>
          <a:lstStyle/>
          <a:p>
            <a:fld id="{166C3919-7246-4D5E-B775-81F773E41E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776276" y="1199517"/>
            <a:ext cx="500253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0319" y="5816600"/>
            <a:ext cx="9926638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746625" y="6219826"/>
            <a:ext cx="5159375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A9E3-7689-4C46-859B-4BEE9091CF39}" type="datetimeFigureOut">
              <a:rPr lang="en-US" smtClean="0"/>
              <a:pPr/>
              <a:t>12/24/2015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3919-7246-4D5E-B775-81F773E41E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914402"/>
            <a:ext cx="222885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914402"/>
            <a:ext cx="652145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A9E3-7689-4C46-859B-4BEE9091CF39}" type="datetimeFigureOut">
              <a:rPr lang="en-US" smtClean="0"/>
              <a:pPr/>
              <a:t>12/24/2015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3919-7246-4D5E-B775-81F773E41E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0319" y="-7144"/>
            <a:ext cx="9926638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746625" y="-7144"/>
            <a:ext cx="5159375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95300" y="1935480"/>
            <a:ext cx="89154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645A9E3-7689-4C46-859B-4BEE9091CF39}" type="datetimeFigureOut">
              <a:rPr lang="en-US" smtClean="0"/>
              <a:pPr/>
              <a:t>12/24/2015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889250" y="6356351"/>
            <a:ext cx="36322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585200" y="6356351"/>
            <a:ext cx="8255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66C3919-7246-4D5E-B775-81F773E41EE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0602" y="202408"/>
            <a:ext cx="9945594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495300" y="741231"/>
            <a:ext cx="883285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GOVERNMENT COLLEGE OF ROPAR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PRESENTATION ON ROLE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OF INSURANCE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B.COM- III YEARS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SEM-VI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30200" y="1974539"/>
            <a:ext cx="932815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Every risk involves the loss of one or </a:t>
            </a:r>
            <a:r>
              <a: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there kind</a:t>
            </a:r>
            <a:r>
              <a:rPr lang="en-US" sz="280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:-</a:t>
            </a:r>
            <a:r>
              <a: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463550" marR="0" lvl="0" indent="-4635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functions of insurance is to spread the loss over a large number of persons who are agreed to co-operate each other at the time loss</a:t>
            </a:r>
            <a:r>
              <a: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463550" marR="0" lvl="0" indent="-4635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risk cannot be averted but loss occurring due to a certain risk can be distributed amongst the </a:t>
            </a:r>
            <a:r>
              <a: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agreed persons.</a:t>
            </a:r>
          </a:p>
          <a:p>
            <a:pPr marL="463550" marR="0" lvl="0" indent="-4635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80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</a:t>
            </a:r>
            <a:r>
              <a: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hey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are agree to share the loss because the chances of loss.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848380"/>
            <a:ext cx="8991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prstClr val="white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Introduction: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381000" y="2226707"/>
            <a:ext cx="9220200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Functional Definition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Insurance is a co-operative device to spread to loss caused by a particular risk over a number of persons, who are exposed to it and who agree to insure themselves against the risk. Thus, the insurance is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a)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a co-operative device to spread the risk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b)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the system to spread the risk over a number of persons who are insured 		against the risk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c)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the principle to share the loss of each of each member of the society 			on the basis of probability of loss to their risk; and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d)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the method to provide security against losses to the insured.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Contractual Definition: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Sharing of Risk</a:t>
            </a: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Co-operative Device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3.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Value of Risk</a:t>
            </a: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Payment at contingency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5.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Amount of Payment</a:t>
            </a: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Amount of Payment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7.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Insurance is not a gambling</a:t>
            </a: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Insurance is not charity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1000" y="1610380"/>
            <a:ext cx="38862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Functional Definition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5493340" y="1648690"/>
            <a:ext cx="4038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Contractual Definition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3048000" y="457200"/>
            <a:ext cx="38862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Definition of Insurance </a:t>
            </a:r>
            <a:endParaRPr lang="en-US" sz="2800" dirty="0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H="1">
            <a:off x="3941615" y="1025235"/>
            <a:ext cx="685800" cy="5334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9" name="Line 19"/>
          <p:cNvSpPr>
            <a:spLocks noChangeShapeType="1"/>
          </p:cNvSpPr>
          <p:nvPr/>
        </p:nvSpPr>
        <p:spPr bwMode="auto">
          <a:xfrm>
            <a:off x="5195455" y="1046020"/>
            <a:ext cx="609600" cy="5334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228600" y="381000"/>
            <a:ext cx="9448800" cy="5029200"/>
            <a:chOff x="353295" y="-131635"/>
            <a:chExt cx="9448800" cy="5029200"/>
          </a:xfrm>
        </p:grpSpPr>
        <p:sp>
          <p:nvSpPr>
            <p:cNvPr id="2" name="TextBox 1"/>
            <p:cNvSpPr txBox="1"/>
            <p:nvPr/>
          </p:nvSpPr>
          <p:spPr>
            <a:xfrm>
              <a:off x="2209800" y="-131635"/>
              <a:ext cx="6248400" cy="70788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latin typeface="Times New Roman" pitchFamily="18" charset="0"/>
                  <a:cs typeface="Times New Roman" pitchFamily="18" charset="0"/>
                </a:rPr>
                <a:t>Type of Insurance 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219205" y="1787220"/>
              <a:ext cx="1447800" cy="70788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/>
                <a:t>Life</a:t>
              </a:r>
              <a:r>
                <a:rPr lang="en-US" sz="1400" dirty="0" smtClean="0"/>
                <a:t> </a:t>
              </a:r>
              <a:endParaRPr lang="en-US" sz="1400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350335" y="1718223"/>
              <a:ext cx="1447800" cy="70788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/>
                <a:t>Fire</a:t>
              </a:r>
              <a:r>
                <a:rPr lang="en-US" sz="1400" dirty="0" smtClean="0"/>
                <a:t> </a:t>
              </a:r>
              <a:endParaRPr lang="en-US" sz="14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225149" y="1697165"/>
              <a:ext cx="2272145" cy="70788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4000" b="1" smtClean="0"/>
                <a:t>Marine</a:t>
              </a:r>
              <a:endParaRPr lang="en-US" sz="1400" b="1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5022270" y="658090"/>
              <a:ext cx="2667000" cy="9144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rot="10800000" flipV="1">
              <a:off x="2369925" y="664205"/>
              <a:ext cx="2680857" cy="103216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rot="5400000">
              <a:off x="4583189" y="1124871"/>
              <a:ext cx="990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353295" y="3558737"/>
              <a:ext cx="3048000" cy="133882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b="1" smtClean="0"/>
                <a:t>JEEVAN AKSHAY</a:t>
              </a:r>
            </a:p>
            <a:p>
              <a:pPr algn="ctr"/>
              <a:r>
                <a:rPr lang="en-US" b="1" smtClean="0"/>
                <a:t>JEEVAN DHARA</a:t>
              </a:r>
            </a:p>
            <a:p>
              <a:pPr algn="ctr"/>
              <a:r>
                <a:rPr lang="en-US" b="1" smtClean="0"/>
                <a:t>JEEVAN SUKANYA</a:t>
              </a:r>
            </a:p>
            <a:p>
              <a:pPr algn="ctr"/>
              <a:r>
                <a:rPr lang="en-US" b="1" smtClean="0"/>
                <a:t>JEEVAN SURAKSHA ETC.</a:t>
              </a:r>
            </a:p>
            <a:p>
              <a:pPr algn="ctr"/>
              <a:endParaRPr lang="en-US" sz="8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629895" y="3621036"/>
              <a:ext cx="3048000" cy="120032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b="1" smtClean="0"/>
                <a:t>GENERAL MOTOR INSURANCE LIVESTOCK INSURANCE CROP INSURANCE ETC.</a:t>
              </a:r>
              <a:endParaRPr lang="en-US" sz="8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754095" y="3870234"/>
              <a:ext cx="3048000" cy="6463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b="1" smtClean="0"/>
                <a:t>IMPORT &amp; EXPORT THROUGH SHIPS</a:t>
              </a:r>
              <a:endParaRPr lang="en-US" sz="800" dirty="0"/>
            </a:p>
          </p:txBody>
        </p:sp>
      </p:grpSp>
      <p:cxnSp>
        <p:nvCxnSpPr>
          <p:cNvPr id="17" name="Straight Arrow Connector 16"/>
          <p:cNvCxnSpPr/>
          <p:nvPr/>
        </p:nvCxnSpPr>
        <p:spPr>
          <a:xfrm rot="5400000">
            <a:off x="4507398" y="3390106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7725546" y="3466306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1258094" y="350725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281544" y="277070"/>
            <a:ext cx="7516091" cy="2755192"/>
            <a:chOff x="1295399" y="1427035"/>
            <a:chExt cx="7516091" cy="2755192"/>
          </a:xfrm>
        </p:grpSpPr>
        <p:sp>
          <p:nvSpPr>
            <p:cNvPr id="3" name="TextBox 2"/>
            <p:cNvSpPr txBox="1"/>
            <p:nvPr/>
          </p:nvSpPr>
          <p:spPr>
            <a:xfrm>
              <a:off x="2085105" y="1427035"/>
              <a:ext cx="6248400" cy="70788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latin typeface="Times New Roman" pitchFamily="18" charset="0"/>
                  <a:cs typeface="Times New Roman" pitchFamily="18" charset="0"/>
                </a:rPr>
                <a:t>Role of Insurance 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295399" y="3228120"/>
              <a:ext cx="2209801" cy="95410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Uses to an Individual </a:t>
              </a:r>
              <a:r>
                <a:rPr lang="en-US" sz="1050" b="1" dirty="0" smtClean="0"/>
                <a:t> </a:t>
              </a:r>
              <a:endParaRPr lang="en-US" sz="1050" b="1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184075" y="3159123"/>
              <a:ext cx="1870360" cy="95410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Uses of Business</a:t>
              </a:r>
              <a:endParaRPr lang="en-US" sz="105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058890" y="3138065"/>
              <a:ext cx="1752600" cy="95410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Uses of Society</a:t>
              </a:r>
              <a:endParaRPr lang="en-US" sz="1050" b="1" dirty="0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2161306" y="2106694"/>
              <a:ext cx="5403269" cy="1066006"/>
              <a:chOff x="2161306" y="2342229"/>
              <a:chExt cx="5403269" cy="1066006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 rot="10800000" flipV="1">
                <a:off x="2161306" y="2376069"/>
                <a:ext cx="2680857" cy="103216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/>
              <p:nvPr/>
            </p:nvCxnSpPr>
            <p:spPr>
              <a:xfrm>
                <a:off x="4897575" y="2389925"/>
                <a:ext cx="2667000" cy="9144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 rot="5400000">
                <a:off x="4374570" y="2836735"/>
                <a:ext cx="990600" cy="15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28600" y="3428995"/>
            <a:ext cx="9448800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A.	</a:t>
            </a: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Uses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 an Individual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Insurance provides security and safety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	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Insurance affords peace of Mind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Insurance Protects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Mortaged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Property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	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Insurance eliminates dependency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Life Insurance encourages saving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	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Life Insurance provides profitable investment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Life Insurance fulfils the needs of a person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a)	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Family Needs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b)	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Old-age heeds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c)	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Re-adjustment Needs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d)	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Special Needs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e)	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Clean-up funds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57200" y="1212265"/>
            <a:ext cx="89154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1.	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Uncertainty of business losses is reduced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2.	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Business-efficiency is increased with insurance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3.	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Key Man Indemnification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4.	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Enhancement of Credit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5.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Business Continuation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6.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Welfare of Employees</a:t>
            </a:r>
            <a:endParaRPr kumimoji="0" lang="en-US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457200"/>
            <a:ext cx="6248400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B. 	Uses </a:t>
            </a:r>
            <a:r>
              <a:rPr lang="en-US" sz="4000" b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 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Business</a:t>
            </a:r>
            <a:endParaRPr lang="en-US" sz="2400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50824" y="4426510"/>
            <a:ext cx="78693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Wealth of the society is protected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Economic Growth of the Country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Reduction in Inflation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5745" y="3476179"/>
            <a:ext cx="6109855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C.	Uses </a:t>
            </a:r>
            <a:r>
              <a:rPr lang="en-US" sz="4000" b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 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Society</a:t>
            </a:r>
            <a:endParaRPr lang="en-US" sz="2400" dirty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105</TotalTime>
  <Words>187</Words>
  <Application>Microsoft Office PowerPoint</Application>
  <PresentationFormat>A4 Paper (210x297 mm)</PresentationFormat>
  <Paragraphs>57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Constantia</vt:lpstr>
      <vt:lpstr>Times New Roman</vt:lpstr>
      <vt:lpstr>Wingdings 2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open-2</dc:creator>
  <cp:lastModifiedBy>dalminder singh</cp:lastModifiedBy>
  <cp:revision>16</cp:revision>
  <dcterms:created xsi:type="dcterms:W3CDTF">2015-12-16T05:01:58Z</dcterms:created>
  <dcterms:modified xsi:type="dcterms:W3CDTF">2015-12-24T13:10:15Z</dcterms:modified>
</cp:coreProperties>
</file>